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60" r:id="rId5"/>
    <p:sldId id="259" r:id="rId6"/>
    <p:sldId id="274" r:id="rId7"/>
    <p:sldId id="275" r:id="rId8"/>
    <p:sldId id="282" r:id="rId9"/>
    <p:sldId id="283" r:id="rId10"/>
    <p:sldId id="284" r:id="rId11"/>
    <p:sldId id="285" r:id="rId12"/>
    <p:sldId id="286" r:id="rId13"/>
    <p:sldId id="287" r:id="rId14"/>
    <p:sldId id="261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6E7"/>
    <a:srgbClr val="C20E1A"/>
    <a:srgbClr val="2D4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5B5D6-9A86-4DE4-898A-0EF436D0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5CCA1B-1A8A-4224-AFB3-E0F6A1AC9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80D02C-3C1E-452B-9022-6313A4C4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3C9CAA-57FF-40A1-8ED6-3DA72AB74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F3919-4093-4A37-86DC-B7095A11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814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5C8C4-0EEB-4D34-8CB5-A2024D1A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84D1F5-6E4D-4628-915A-6617FEBC6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F81944-6206-4CEE-8135-52ED84CD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952146-A370-4C10-B78A-BC1F88D1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AC2A7-8546-421B-833B-152BE9A1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956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493C6F-E8C1-4058-9028-FC43909DC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E95BF0-481A-476B-82F3-3F62D01C8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9C09B-C582-4805-A85F-80330ADA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D6FB01-119F-4E53-A5A9-B6C0618C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23C9DD-E08F-4319-87E2-7DDBCE42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161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A3782-4D1A-47C1-810A-1C3F3D18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D46683-63A6-4E02-B7A2-5E7031B1F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BF954-177D-457D-ACAC-BE52A686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8D4EA5-082C-42A3-8F24-443AD6E2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CCD24-B35D-4D84-A175-0CDDAD26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566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D2F66-1E78-4788-A2F8-7D2995C9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A8ADBE-8DB6-46A7-A12D-5B5C75471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81E6E9-319A-42E6-96DC-387DFD90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80FEC-D84E-4A4D-A399-135E11FF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5635E-D00A-4DC9-8505-AC3F8455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959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C873E-74C3-4EE3-8B07-3699FD34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FAF979-4AA6-4061-9355-8D306A4D9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1D3BC0-21C9-4147-A6BD-DD2A6D47C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6467E7-956C-471E-906A-E69844A7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0F5E31-AD1F-486C-BD9E-EB14BC6D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5B12EC-0FB4-4DB7-9A87-6B30B578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779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4E921-B7FA-43F1-838E-A17B906E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BA05D-093B-4398-8904-C3FA5EDB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A4EAFA-C237-424B-96ED-69231FD09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CA4B1E-C9F4-40E2-A6D7-7E4D71857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DE3C1B-5F27-4714-8BFA-39762600D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249700-B0CA-473D-9D0E-043E955D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A48D75-EBD1-4A6E-80E3-CC097679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319B085-8010-4752-B755-14F11C0D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023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B45FC-1A50-4AA7-8DC6-CB588814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60465C-DFB0-4615-9B53-589CED5C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40C20-924E-48E2-94FF-7200F450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B41318-9520-4208-91AB-7598C71C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92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235FCE-4540-463E-81DF-262AB56D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D20377-66E1-47CD-958E-5BDF4CE9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9996FA-F7D7-45D7-9831-058F1E63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31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31475-3745-42B3-8EAB-6B3FE5EB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147C26-7C11-42F7-9980-54CC0492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9A2472-F57F-4A05-AFAF-34586B5B7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A821E2-A53D-448C-A374-AF3CEEC5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8CF233-90C7-4B0C-BB12-0C017EA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8DDED9-68EB-4A00-A294-5C3BBCDE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902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C55C6-A581-4369-AED9-AD253F09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2A15379-8E45-49B1-BDA4-025E8C985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14724C-61B8-48A7-BB60-8195698D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2C360-36FA-480C-80B9-27227135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64BD2E-C793-4F28-A7A2-6C49A286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078FCD-9437-464B-9DCA-D71C48E8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000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C96B48-3491-4900-AA6D-E31AE2BE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506E55-F517-4B7B-BF53-3AC35827F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AF4543-1BE4-413F-8EAD-E08DE65C2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7A986-DA68-4C44-8E00-98E768F70284}" type="datetimeFigureOut">
              <a:rPr lang="es-CO" smtClean="0"/>
              <a:t>14/05/2025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1C1721-C9FF-4E51-8502-FBDD560AE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798083-CB9A-42E2-A95A-64ECCEBDF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729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743E6-45FF-48AF-8AE0-93D0A70CB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97677"/>
            <a:ext cx="8966169" cy="419137"/>
          </a:xfrm>
        </p:spPr>
        <p:txBody>
          <a:bodyPr>
            <a:noAutofit/>
          </a:bodyPr>
          <a:lstStyle/>
          <a:p>
            <a:pPr algn="l"/>
            <a:r>
              <a:rPr lang="es-MX" sz="2000" b="1" dirty="0" smtClean="0">
                <a:solidFill>
                  <a:schemeClr val="accent1"/>
                </a:solidFill>
              </a:rPr>
              <a:t>DESARROLLO </a:t>
            </a:r>
            <a:r>
              <a:rPr lang="es-MX" sz="2000" b="1" dirty="0">
                <a:solidFill>
                  <a:schemeClr val="accent1"/>
                </a:solidFill>
              </a:rPr>
              <a:t>DE UN SISTEMA DE GESTIÓN </a:t>
            </a:r>
            <a:r>
              <a:rPr lang="es-MX" sz="2000" b="1" dirty="0" smtClean="0">
                <a:solidFill>
                  <a:schemeClr val="accent1"/>
                </a:solidFill>
              </a:rPr>
              <a:t/>
            </a:r>
            <a:br>
              <a:rPr lang="es-MX" sz="2000" b="1" dirty="0" smtClean="0">
                <a:solidFill>
                  <a:schemeClr val="accent1"/>
                </a:solidFill>
              </a:rPr>
            </a:br>
            <a:r>
              <a:rPr lang="es-MX" sz="2000" b="1" dirty="0" smtClean="0">
                <a:solidFill>
                  <a:schemeClr val="accent1"/>
                </a:solidFill>
              </a:rPr>
              <a:t>DE MANTENIMIENTO</a:t>
            </a:r>
            <a:br>
              <a:rPr lang="es-MX" sz="2000" b="1" dirty="0" smtClean="0">
                <a:solidFill>
                  <a:schemeClr val="accent1"/>
                </a:solidFill>
              </a:rPr>
            </a:br>
            <a:r>
              <a:rPr lang="es-MX" sz="2000" b="1" dirty="0" smtClean="0">
                <a:solidFill>
                  <a:schemeClr val="accent1"/>
                </a:solidFill>
              </a:rPr>
              <a:t> </a:t>
            </a:r>
            <a:r>
              <a:rPr lang="es-MX" sz="2000" b="1" dirty="0">
                <a:solidFill>
                  <a:schemeClr val="accent1"/>
                </a:solidFill>
              </a:rPr>
              <a:t>PARA MÁQUINAS Y MONTAJES S.A.S.</a:t>
            </a:r>
            <a:r>
              <a:rPr lang="en-US" sz="2000" dirty="0">
                <a:solidFill>
                  <a:schemeClr val="accent1"/>
                </a:solidFill>
              </a:rPr>
              <a:t/>
            </a:r>
            <a:br>
              <a:rPr lang="en-US" sz="2000" dirty="0">
                <a:solidFill>
                  <a:schemeClr val="accent1"/>
                </a:solidFill>
              </a:rPr>
            </a:br>
            <a:endParaRPr lang="es-CO" sz="2000" dirty="0">
              <a:solidFill>
                <a:schemeClr val="accent1"/>
              </a:solidFill>
              <a:latin typeface="Anton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5769E5-3A51-431E-9C31-3A20A203C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85" y="4485435"/>
            <a:ext cx="3129912" cy="39969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s-CO" dirty="0" smtClean="0">
                <a:solidFill>
                  <a:srgbClr val="2D438E"/>
                </a:solidFill>
                <a:latin typeface="Antonio" pitchFamily="2" charset="0"/>
              </a:rPr>
              <a:t>Mantenio Pro Cartagena de indias D, T y C.</a:t>
            </a:r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8" y="1843737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058" y="5593914"/>
            <a:ext cx="78121" cy="538168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900431" y="5608375"/>
            <a:ext cx="4155042" cy="538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1800" dirty="0">
                <a:latin typeface="Antonio" pitchFamily="2" charset="0"/>
              </a:rPr>
              <a:t>Luis </a:t>
            </a:r>
            <a:r>
              <a:rPr lang="es-CO" sz="1800" dirty="0" smtClean="0">
                <a:latin typeface="Antonio" pitchFamily="2" charset="0"/>
              </a:rPr>
              <a:t>Alonso Goez</a:t>
            </a:r>
            <a:endParaRPr lang="es-CO" sz="1800" dirty="0">
              <a:latin typeface="Antonio" pitchFamily="2" charset="0"/>
            </a:endParaRPr>
          </a:p>
          <a:p>
            <a:pPr algn="l"/>
            <a:r>
              <a:rPr lang="es-CO" sz="1800" dirty="0" smtClean="0">
                <a:latin typeface="Antonio" pitchFamily="2" charset="0"/>
              </a:rPr>
              <a:t>Oscar Tejedor González</a:t>
            </a:r>
          </a:p>
        </p:txBody>
      </p:sp>
    </p:spTree>
    <p:extLst>
      <p:ext uri="{BB962C8B-B14F-4D97-AF65-F5344CB8AC3E}">
        <p14:creationId xmlns:p14="http://schemas.microsoft.com/office/powerpoint/2010/main" val="103430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881894" y="2760542"/>
            <a:ext cx="78121" cy="538168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90983" y="112648"/>
            <a:ext cx="5191360" cy="133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000" dirty="0" smtClean="0">
                <a:solidFill>
                  <a:srgbClr val="2D438E"/>
                </a:solidFill>
                <a:latin typeface="Anton" pitchFamily="2" charset="0"/>
              </a:rPr>
              <a:t>Solución 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12947" y="2760542"/>
            <a:ext cx="78121" cy="5381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942" y="1448338"/>
            <a:ext cx="7401185" cy="48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3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881894" y="2760542"/>
            <a:ext cx="78121" cy="538168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90983" y="112648"/>
            <a:ext cx="5191360" cy="133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000" dirty="0" smtClean="0">
                <a:solidFill>
                  <a:srgbClr val="2D438E"/>
                </a:solidFill>
                <a:latin typeface="Anton" pitchFamily="2" charset="0"/>
              </a:rPr>
              <a:t>Solución 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12947" y="2760542"/>
            <a:ext cx="78121" cy="5381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A250D4-95C5-3C35-0888-0CF969910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16" y="1624004"/>
            <a:ext cx="5591138" cy="41908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92E1A9-9893-33AC-ABD0-F360F79B2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169" y="1624004"/>
            <a:ext cx="6147639" cy="42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881894" y="2760542"/>
            <a:ext cx="78121" cy="538168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90983" y="112648"/>
            <a:ext cx="5191360" cy="133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000" dirty="0" smtClean="0">
                <a:solidFill>
                  <a:srgbClr val="2D438E"/>
                </a:solidFill>
                <a:latin typeface="Anton" pitchFamily="2" charset="0"/>
              </a:rPr>
              <a:t>Solución 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12947" y="2760542"/>
            <a:ext cx="78121" cy="5381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628" y="1624004"/>
            <a:ext cx="7230483" cy="54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7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881894" y="2760542"/>
            <a:ext cx="78121" cy="538168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90983" y="112648"/>
            <a:ext cx="5191360" cy="133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000" dirty="0" smtClean="0">
                <a:solidFill>
                  <a:srgbClr val="2D438E"/>
                </a:solidFill>
                <a:latin typeface="Anton" pitchFamily="2" charset="0"/>
              </a:rPr>
              <a:t>Solución 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12947" y="2760542"/>
            <a:ext cx="78121" cy="5381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257" y="1272673"/>
            <a:ext cx="7669433" cy="51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2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2" y="332609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541341" y="2856207"/>
            <a:ext cx="5422138" cy="1357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7200" dirty="0">
                <a:solidFill>
                  <a:srgbClr val="2D438E"/>
                </a:solidFill>
                <a:latin typeface="Anton" pitchFamily="2" charset="0"/>
              </a:rPr>
              <a:t>¡GRACIAS!</a:t>
            </a:r>
            <a:endParaRPr lang="es-CO" sz="7200" dirty="0">
              <a:solidFill>
                <a:srgbClr val="2D438E"/>
              </a:solidFill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2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743E6-45FF-48AF-8AE0-93D0A70CB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003" y="1450014"/>
            <a:ext cx="3861420" cy="719629"/>
          </a:xfrm>
        </p:spPr>
        <p:txBody>
          <a:bodyPr>
            <a:normAutofit/>
          </a:bodyPr>
          <a:lstStyle/>
          <a:p>
            <a:pPr algn="l"/>
            <a:r>
              <a:rPr lang="es-CO" sz="4000" dirty="0" smtClean="0">
                <a:solidFill>
                  <a:srgbClr val="2D438E"/>
                </a:solidFill>
                <a:latin typeface="Anton" pitchFamily="2" charset="0"/>
              </a:rPr>
              <a:t>Introducción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61" y="335448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7372088" y="2751115"/>
            <a:ext cx="78121" cy="538168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7033003" y="3450763"/>
            <a:ext cx="4155042" cy="1872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FE84F7E7-3D3D-4873-8847-3B60D0B63C9A}"/>
              </a:ext>
            </a:extLst>
          </p:cNvPr>
          <p:cNvSpPr txBox="1">
            <a:spLocks/>
          </p:cNvSpPr>
          <p:nvPr/>
        </p:nvSpPr>
        <p:spPr>
          <a:xfrm>
            <a:off x="7033003" y="2430449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8" name="Rectángulo redondeado 8">
            <a:extLst>
              <a:ext uri="{FF2B5EF4-FFF2-40B4-BE49-F238E27FC236}">
                <a16:creationId xmlns:a16="http://schemas.microsoft.com/office/drawing/2014/main" id="{D6C2A51F-B7F9-D39C-082E-7A1BD6972C6A}"/>
              </a:ext>
            </a:extLst>
          </p:cNvPr>
          <p:cNvSpPr/>
          <p:nvPr/>
        </p:nvSpPr>
        <p:spPr>
          <a:xfrm>
            <a:off x="7462661" y="3175435"/>
            <a:ext cx="4491774" cy="774465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Mantenimientos pendientes programados 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78B82A30-D73D-EBE4-7280-02E74A2E6256}"/>
              </a:ext>
            </a:extLst>
          </p:cNvPr>
          <p:cNvSpPr/>
          <p:nvPr/>
        </p:nvSpPr>
        <p:spPr>
          <a:xfrm>
            <a:off x="7528457" y="4936331"/>
            <a:ext cx="4425978" cy="60968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AZ de mantenimiento a equipos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116B38-3364-2B93-BB7B-54A2146F3B9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85" y="2259452"/>
            <a:ext cx="1516585" cy="1563735"/>
          </a:xfrm>
          <a:prstGeom prst="rect">
            <a:avLst/>
          </a:prstGeom>
        </p:spPr>
      </p:pic>
      <p:pic>
        <p:nvPicPr>
          <p:cNvPr id="16" name="Imagen 15" descr="Texto&#10;&#10;Descripción generada automáticamente">
            <a:extLst>
              <a:ext uri="{FF2B5EF4-FFF2-40B4-BE49-F238E27FC236}">
                <a16:creationId xmlns:a16="http://schemas.microsoft.com/office/drawing/2014/main" id="{C9C9C71D-FAB6-CBC9-BEB5-D9A0F75A860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70" y="4616167"/>
            <a:ext cx="1636673" cy="1585961"/>
          </a:xfrm>
          <a:prstGeom prst="rect">
            <a:avLst/>
          </a:prstGeom>
        </p:spPr>
      </p:pic>
      <p:grpSp>
        <p:nvGrpSpPr>
          <p:cNvPr id="17" name="Google Shape;9040;p127">
            <a:extLst>
              <a:ext uri="{FF2B5EF4-FFF2-40B4-BE49-F238E27FC236}">
                <a16:creationId xmlns:a16="http://schemas.microsoft.com/office/drawing/2014/main" id="{1DE29189-D24A-4FA3-950C-7119A67E4842}"/>
              </a:ext>
            </a:extLst>
          </p:cNvPr>
          <p:cNvGrpSpPr/>
          <p:nvPr/>
        </p:nvGrpSpPr>
        <p:grpSpPr>
          <a:xfrm>
            <a:off x="6163618" y="3519460"/>
            <a:ext cx="1065305" cy="320839"/>
            <a:chOff x="4411970" y="2726085"/>
            <a:chExt cx="643107" cy="193659"/>
          </a:xfrm>
        </p:grpSpPr>
        <p:sp>
          <p:nvSpPr>
            <p:cNvPr id="18" name="Google Shape;9041;p127">
              <a:extLst>
                <a:ext uri="{FF2B5EF4-FFF2-40B4-BE49-F238E27FC236}">
                  <a16:creationId xmlns:a16="http://schemas.microsoft.com/office/drawing/2014/main" id="{D3D04030-168A-4617-A040-2F6B6D6ADE86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42;p127">
              <a:extLst>
                <a:ext uri="{FF2B5EF4-FFF2-40B4-BE49-F238E27FC236}">
                  <a16:creationId xmlns:a16="http://schemas.microsoft.com/office/drawing/2014/main" id="{32A79D1B-F0FB-4206-932F-DBF12F0F3B3C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43;p127">
              <a:extLst>
                <a:ext uri="{FF2B5EF4-FFF2-40B4-BE49-F238E27FC236}">
                  <a16:creationId xmlns:a16="http://schemas.microsoft.com/office/drawing/2014/main" id="{BC8B1671-124E-4A3F-B4A4-41B72F787491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376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9043;p127">
            <a:extLst>
              <a:ext uri="{FF2B5EF4-FFF2-40B4-BE49-F238E27FC236}">
                <a16:creationId xmlns:a16="http://schemas.microsoft.com/office/drawing/2014/main" id="{BC8B1671-124E-4A3F-B4A4-41B72F787491}"/>
              </a:ext>
            </a:extLst>
          </p:cNvPr>
          <p:cNvSpPr/>
          <p:nvPr/>
        </p:nvSpPr>
        <p:spPr>
          <a:xfrm>
            <a:off x="6330958" y="5159863"/>
            <a:ext cx="991034" cy="261744"/>
          </a:xfrm>
          <a:custGeom>
            <a:avLst/>
            <a:gdLst/>
            <a:ahLst/>
            <a:cxnLst/>
            <a:rect l="l" t="t" r="r" b="b"/>
            <a:pathLst>
              <a:path w="13250" h="3499" extrusionOk="0">
                <a:moveTo>
                  <a:pt x="1" y="0"/>
                </a:moveTo>
                <a:lnTo>
                  <a:pt x="1495" y="1494"/>
                </a:lnTo>
                <a:cubicBezTo>
                  <a:pt x="1635" y="1635"/>
                  <a:pt x="1635" y="1866"/>
                  <a:pt x="1495" y="2007"/>
                </a:cubicBezTo>
                <a:lnTo>
                  <a:pt x="2" y="3499"/>
                </a:lnTo>
                <a:lnTo>
                  <a:pt x="11527" y="3499"/>
                </a:lnTo>
                <a:lnTo>
                  <a:pt x="13250" y="1750"/>
                </a:lnTo>
                <a:lnTo>
                  <a:pt x="11527" y="0"/>
                </a:lnTo>
                <a:close/>
              </a:path>
            </a:pathLst>
          </a:custGeom>
          <a:solidFill>
            <a:srgbClr val="3760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oogle Shape;9040;p127">
            <a:extLst>
              <a:ext uri="{FF2B5EF4-FFF2-40B4-BE49-F238E27FC236}">
                <a16:creationId xmlns:a16="http://schemas.microsoft.com/office/drawing/2014/main" id="{1DE29189-D24A-4FA3-950C-7119A67E4842}"/>
              </a:ext>
            </a:extLst>
          </p:cNvPr>
          <p:cNvGrpSpPr/>
          <p:nvPr/>
        </p:nvGrpSpPr>
        <p:grpSpPr>
          <a:xfrm>
            <a:off x="6262010" y="5132629"/>
            <a:ext cx="1065305" cy="320839"/>
            <a:chOff x="4411970" y="2726085"/>
            <a:chExt cx="643107" cy="193659"/>
          </a:xfrm>
        </p:grpSpPr>
        <p:sp>
          <p:nvSpPr>
            <p:cNvPr id="23" name="Google Shape;9041;p127">
              <a:extLst>
                <a:ext uri="{FF2B5EF4-FFF2-40B4-BE49-F238E27FC236}">
                  <a16:creationId xmlns:a16="http://schemas.microsoft.com/office/drawing/2014/main" id="{D3D04030-168A-4617-A040-2F6B6D6ADE86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42;p127">
              <a:extLst>
                <a:ext uri="{FF2B5EF4-FFF2-40B4-BE49-F238E27FC236}">
                  <a16:creationId xmlns:a16="http://schemas.microsoft.com/office/drawing/2014/main" id="{32A79D1B-F0FB-4206-932F-DBF12F0F3B3C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43;p127">
              <a:extLst>
                <a:ext uri="{FF2B5EF4-FFF2-40B4-BE49-F238E27FC236}">
                  <a16:creationId xmlns:a16="http://schemas.microsoft.com/office/drawing/2014/main" id="{BC8B1671-124E-4A3F-B4A4-41B72F787491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3760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67472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743E6-45FF-48AF-8AE0-93D0A70CB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3351" y="1489466"/>
            <a:ext cx="3861420" cy="719629"/>
          </a:xfrm>
        </p:spPr>
        <p:txBody>
          <a:bodyPr>
            <a:normAutofit fontScale="90000"/>
          </a:bodyPr>
          <a:lstStyle/>
          <a:p>
            <a:pPr algn="l"/>
            <a:r>
              <a:rPr lang="es-CO" sz="4000" dirty="0" smtClean="0">
                <a:solidFill>
                  <a:srgbClr val="2D438E"/>
                </a:solidFill>
                <a:latin typeface="Anton" pitchFamily="2" charset="0"/>
              </a:rPr>
              <a:t>Objetivo General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61" y="335448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7354085" y="2122305"/>
            <a:ext cx="78121" cy="538168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7033003" y="3450763"/>
            <a:ext cx="4155042" cy="1872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sz="1800" dirty="0"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FE84F7E7-3D3D-4873-8847-3B60D0B63C9A}"/>
              </a:ext>
            </a:extLst>
          </p:cNvPr>
          <p:cNvSpPr txBox="1">
            <a:spLocks/>
          </p:cNvSpPr>
          <p:nvPr/>
        </p:nvSpPr>
        <p:spPr>
          <a:xfrm>
            <a:off x="7033003" y="2430449"/>
            <a:ext cx="2642647" cy="399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O" dirty="0">
              <a:solidFill>
                <a:srgbClr val="2D438E"/>
              </a:solidFill>
              <a:latin typeface="Antonio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345145" y="220909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0340" algn="ctr">
              <a:lnSpc>
                <a:spcPct val="200000"/>
              </a:lnSpc>
              <a:spcAft>
                <a:spcPts val="0"/>
              </a:spcAft>
            </a:pPr>
            <a:r>
              <a:rPr lang="es-MX" sz="1400" b="1" kern="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 algn="just">
              <a:lnSpc>
                <a:spcPct val="150000"/>
              </a:lnSpc>
              <a:spcAft>
                <a:spcPts val="0"/>
              </a:spcAft>
            </a:pPr>
            <a:r>
              <a:rPr lang="es-ES" sz="1600" kern="100" dirty="0">
                <a:latin typeface="Antonio"/>
                <a:ea typeface="Times New Roman" panose="02020603050405020304" pitchFamily="18" charset="0"/>
                <a:cs typeface="Times New Roman" panose="02020603050405020304" pitchFamily="18" charset="0"/>
              </a:rPr>
              <a:t>Desarrollar e implementar un sistema computarizado en Java para la gestión del mantenimiento en Maquinaria y Montajes S.A.S., que permita optimizar el registro de fallas, la programación de tareas de mantenimiento preventivo y correctivo, y la administración del inventario de repuestos, mejorando la eficiencia operativa, reduciendo costos y aumentando la disponibilidad de los equipos.</a:t>
            </a:r>
            <a:endParaRPr lang="en-US" sz="1600" dirty="0">
              <a:effectLst/>
              <a:latin typeface="Antoni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25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673862" y="1649577"/>
            <a:ext cx="4747224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000" dirty="0" smtClean="0">
                <a:solidFill>
                  <a:srgbClr val="2D438E"/>
                </a:solidFill>
                <a:latin typeface="Anton" pitchFamily="2" charset="0"/>
              </a:rPr>
              <a:t>Descripción del problema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12947" y="2637991"/>
            <a:ext cx="78121" cy="538168"/>
          </a:xfrm>
          <a:prstGeom prst="rect">
            <a:avLst/>
          </a:prstGeom>
        </p:spPr>
      </p:pic>
      <p:sp>
        <p:nvSpPr>
          <p:cNvPr id="8" name="Forma libre 18">
            <a:extLst>
              <a:ext uri="{FF2B5EF4-FFF2-40B4-BE49-F238E27FC236}">
                <a16:creationId xmlns:a16="http://schemas.microsoft.com/office/drawing/2014/main" id="{0C10311A-8CC8-49F8-3B1D-A037B94CC50A}"/>
              </a:ext>
            </a:extLst>
          </p:cNvPr>
          <p:cNvSpPr/>
          <p:nvPr/>
        </p:nvSpPr>
        <p:spPr>
          <a:xfrm>
            <a:off x="6172564" y="1491817"/>
            <a:ext cx="1971810" cy="1545861"/>
          </a:xfrm>
          <a:prstGeom prst="snip2Diag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80534" tIns="80534" rIns="80534" bIns="80534" numCol="1" spcCol="1270" anchor="ctr" anchorCtr="0">
            <a:noAutofit/>
          </a:bodyPr>
          <a:lstStyle/>
          <a:p>
            <a:pPr marL="0" marR="0" lvl="0" indent="0" algn="ctr" defTabSz="512135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55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Perdida o deterioro de la información</a:t>
            </a:r>
          </a:p>
        </p:txBody>
      </p:sp>
      <p:sp>
        <p:nvSpPr>
          <p:cNvPr id="9" name="Forma libre 19">
            <a:extLst>
              <a:ext uri="{FF2B5EF4-FFF2-40B4-BE49-F238E27FC236}">
                <a16:creationId xmlns:a16="http://schemas.microsoft.com/office/drawing/2014/main" id="{18402071-DDD6-2963-50EC-DB05E2EAFD18}"/>
              </a:ext>
            </a:extLst>
          </p:cNvPr>
          <p:cNvSpPr/>
          <p:nvPr/>
        </p:nvSpPr>
        <p:spPr>
          <a:xfrm>
            <a:off x="7967785" y="1685109"/>
            <a:ext cx="1434107" cy="1159277"/>
          </a:xfrm>
          <a:prstGeom prst="snip2Diag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43897" tIns="43897" rIns="43897" bIns="43897" numCol="1" spcCol="1270" anchor="ctr" anchorCtr="0">
            <a:noAutofit/>
          </a:bodyPr>
          <a:lstStyle/>
          <a:p>
            <a:pPr marL="69312" marR="0" lvl="1" indent="-69312" defTabSz="40431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endParaRPr kumimoji="0" lang="es-ES" sz="91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0" name="Forma libre 19">
            <a:extLst>
              <a:ext uri="{FF2B5EF4-FFF2-40B4-BE49-F238E27FC236}">
                <a16:creationId xmlns:a16="http://schemas.microsoft.com/office/drawing/2014/main" id="{3EDF2E1A-2F10-3F56-12B5-731BEA6ED442}"/>
              </a:ext>
            </a:extLst>
          </p:cNvPr>
          <p:cNvSpPr/>
          <p:nvPr/>
        </p:nvSpPr>
        <p:spPr>
          <a:xfrm>
            <a:off x="9207910" y="3570350"/>
            <a:ext cx="1434107" cy="1159277"/>
          </a:xfrm>
          <a:prstGeom prst="snip2Diag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43897" tIns="43897" rIns="43897" bIns="43897" numCol="1" spcCol="1270" anchor="ctr" anchorCtr="0">
            <a:noAutofit/>
          </a:bodyPr>
          <a:lstStyle/>
          <a:p>
            <a:pPr marL="69312" marR="0" lvl="1" indent="-69312" defTabSz="40431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endParaRPr kumimoji="0" lang="es-ES" sz="91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1" name="Forma libre 19">
            <a:extLst>
              <a:ext uri="{FF2B5EF4-FFF2-40B4-BE49-F238E27FC236}">
                <a16:creationId xmlns:a16="http://schemas.microsoft.com/office/drawing/2014/main" id="{3F017E29-1541-E32D-C7D1-2406EE08B367}"/>
              </a:ext>
            </a:extLst>
          </p:cNvPr>
          <p:cNvSpPr/>
          <p:nvPr/>
        </p:nvSpPr>
        <p:spPr>
          <a:xfrm>
            <a:off x="10200544" y="5212103"/>
            <a:ext cx="1434107" cy="1159277"/>
          </a:xfrm>
          <a:prstGeom prst="snip2Diag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43897" tIns="43897" rIns="43897" bIns="43897" numCol="1" spcCol="1270" anchor="ctr" anchorCtr="0">
            <a:noAutofit/>
          </a:bodyPr>
          <a:lstStyle/>
          <a:p>
            <a:pPr marL="69312" marR="0" lvl="1" indent="-69312" defTabSz="40431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endParaRPr kumimoji="0" lang="es-ES" sz="91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2" name="Forma libre 18">
            <a:extLst>
              <a:ext uri="{FF2B5EF4-FFF2-40B4-BE49-F238E27FC236}">
                <a16:creationId xmlns:a16="http://schemas.microsoft.com/office/drawing/2014/main" id="{F08A137B-3811-42B9-3F7C-673B74057D6E}"/>
              </a:ext>
            </a:extLst>
          </p:cNvPr>
          <p:cNvSpPr/>
          <p:nvPr/>
        </p:nvSpPr>
        <p:spPr>
          <a:xfrm>
            <a:off x="7248559" y="3230970"/>
            <a:ext cx="1971810" cy="1545861"/>
          </a:xfrm>
          <a:prstGeom prst="snip2Diag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80534" tIns="80534" rIns="80534" bIns="80534" numCol="1" spcCol="1270" anchor="ctr" anchorCtr="0">
            <a:noAutofit/>
          </a:bodyPr>
          <a:lstStyle/>
          <a:p>
            <a:pPr marL="0" marR="0" lvl="0" indent="0" algn="ctr" defTabSz="512135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55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Falla mecánica de los equipos</a:t>
            </a:r>
          </a:p>
        </p:txBody>
      </p:sp>
      <p:sp>
        <p:nvSpPr>
          <p:cNvPr id="13" name="Forma libre 18">
            <a:extLst>
              <a:ext uri="{FF2B5EF4-FFF2-40B4-BE49-F238E27FC236}">
                <a16:creationId xmlns:a16="http://schemas.microsoft.com/office/drawing/2014/main" id="{A452311D-4C4E-B552-46BB-C84E06220D1A}"/>
              </a:ext>
            </a:extLst>
          </p:cNvPr>
          <p:cNvSpPr/>
          <p:nvPr/>
        </p:nvSpPr>
        <p:spPr>
          <a:xfrm>
            <a:off x="8235136" y="4966160"/>
            <a:ext cx="1971810" cy="1545861"/>
          </a:xfrm>
          <a:prstGeom prst="snip2Diag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spcFirstLastPara="0" vert="horz" wrap="square" lIns="80534" tIns="80534" rIns="80534" bIns="80534" numCol="1" spcCol="1270" anchor="ctr" anchorCtr="0">
            <a:noAutofit/>
          </a:bodyPr>
          <a:lstStyle/>
          <a:p>
            <a:pPr marL="0" marR="0" lvl="0" indent="0" algn="ctr" defTabSz="512135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55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Búsqueda de información en AZ y libros de reportes de mantenimiento</a:t>
            </a:r>
          </a:p>
        </p:txBody>
      </p:sp>
      <p:pic>
        <p:nvPicPr>
          <p:cNvPr id="14" name="Imagen 13" descr="Texto, Carta&#10;&#10;Descripción generada automáticamente">
            <a:extLst>
              <a:ext uri="{FF2B5EF4-FFF2-40B4-BE49-F238E27FC236}">
                <a16:creationId xmlns:a16="http://schemas.microsoft.com/office/drawing/2014/main" id="{F01BBED2-0BE9-C569-C550-D3FD606EC44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1" y="1766662"/>
            <a:ext cx="1463860" cy="1101326"/>
          </a:xfrm>
          <a:prstGeom prst="rect">
            <a:avLst/>
          </a:prstGeom>
        </p:spPr>
      </p:pic>
      <p:pic>
        <p:nvPicPr>
          <p:cNvPr id="15" name="Imagen 14" descr="Imagen que contiene vehículo militar, viejo, hombre, camioneta&#10;&#10;Descripción generada automáticamente">
            <a:extLst>
              <a:ext uri="{FF2B5EF4-FFF2-40B4-BE49-F238E27FC236}">
                <a16:creationId xmlns:a16="http://schemas.microsoft.com/office/drawing/2014/main" id="{39C40EA0-8FB1-4B85-0DD9-4C2B2DC9099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97" y="3606441"/>
            <a:ext cx="1191192" cy="11592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4523" y="5276584"/>
            <a:ext cx="1146147" cy="10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7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881894" y="2760542"/>
            <a:ext cx="78121" cy="538168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51794" y="780493"/>
            <a:ext cx="4759929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rgbClr val="2D438E"/>
                </a:solidFill>
                <a:latin typeface="Anton" pitchFamily="2" charset="0"/>
              </a:rPr>
              <a:t>Ubicación Geográfica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12947" y="2760542"/>
            <a:ext cx="78121" cy="5381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026" y="1511155"/>
            <a:ext cx="6797629" cy="50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44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881894" y="2760542"/>
            <a:ext cx="78121" cy="538168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51794" y="780493"/>
            <a:ext cx="4759929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rgbClr val="2D438E"/>
                </a:solidFill>
                <a:latin typeface="Anton" pitchFamily="2" charset="0"/>
              </a:rPr>
              <a:t>Árbol de Problemas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12947" y="2760542"/>
            <a:ext cx="78121" cy="5381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417" y="1486958"/>
            <a:ext cx="7608467" cy="53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881894" y="2760542"/>
            <a:ext cx="78121" cy="538168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51794" y="780493"/>
            <a:ext cx="5191360" cy="133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rgbClr val="2D438E"/>
                </a:solidFill>
                <a:latin typeface="Anton" pitchFamily="2" charset="0"/>
              </a:rPr>
              <a:t>Formulación de Pregunta problemica 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12947" y="2760542"/>
            <a:ext cx="78121" cy="5381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1CA30EF-CDCC-0F01-5E75-304F3CFD8003}"/>
              </a:ext>
            </a:extLst>
          </p:cNvPr>
          <p:cNvSpPr txBox="1"/>
          <p:nvPr/>
        </p:nvSpPr>
        <p:spPr>
          <a:xfrm>
            <a:off x="3125641" y="3282499"/>
            <a:ext cx="7324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54492"/>
            <a:r>
              <a:rPr lang="es-ES" sz="2800" kern="100" dirty="0">
                <a:solidFill>
                  <a:prstClr val="black"/>
                </a:solidFill>
                <a:latin typeface="Antonio"/>
                <a:ea typeface="Times New Roman" panose="02020603050405020304" pitchFamily="18" charset="0"/>
                <a:cs typeface="Times New Roman" panose="02020603050405020304" pitchFamily="18" charset="0"/>
              </a:rPr>
              <a:t>¿Como desarrollar un software en Java para la gestión de mantenimientos en Maquinas y Montajes S.A.S, que permita optimizar el registro de fallas y la programación de tareas de mantenimiento preventivo y correctivo de los equipos de izajes?</a:t>
            </a:r>
            <a:endParaRPr lang="es-CO" sz="2800" dirty="0">
              <a:solidFill>
                <a:prstClr val="black"/>
              </a:solidFill>
              <a:latin typeface="Antoni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56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881894" y="2760542"/>
            <a:ext cx="78121" cy="538168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51794" y="780493"/>
            <a:ext cx="5191360" cy="133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000" dirty="0" err="1" smtClean="0">
                <a:solidFill>
                  <a:srgbClr val="2D438E"/>
                </a:solidFill>
                <a:latin typeface="Anton" pitchFamily="2" charset="0"/>
              </a:rPr>
              <a:t>Justificacion</a:t>
            </a:r>
            <a:r>
              <a:rPr lang="es-CO" sz="4000" dirty="0" smtClean="0">
                <a:solidFill>
                  <a:srgbClr val="2D438E"/>
                </a:solidFill>
                <a:latin typeface="Anton" pitchFamily="2" charset="0"/>
              </a:rPr>
              <a:t> 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12947" y="2760542"/>
            <a:ext cx="78121" cy="5381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1CA30EF-CDCC-0F01-5E75-304F3CFD8003}"/>
              </a:ext>
            </a:extLst>
          </p:cNvPr>
          <p:cNvSpPr txBox="1"/>
          <p:nvPr/>
        </p:nvSpPr>
        <p:spPr>
          <a:xfrm>
            <a:off x="3125641" y="3282499"/>
            <a:ext cx="7324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54492"/>
            <a:r>
              <a:rPr lang="es-ES" sz="2800" kern="100" dirty="0">
                <a:solidFill>
                  <a:prstClr val="black"/>
                </a:solidFill>
                <a:latin typeface="Antonio"/>
                <a:ea typeface="Times New Roman" panose="02020603050405020304" pitchFamily="18" charset="0"/>
                <a:cs typeface="Times New Roman" panose="02020603050405020304" pitchFamily="18" charset="0"/>
              </a:rPr>
              <a:t>¿Como desarrollar un software en Java para la gestión de mantenimientos en Maquinas y Montajes S.A.S, que permita optimizar el registro de fallas y la programación de tareas de mantenimiento preventivo y correctivo de los equipos de izajes?</a:t>
            </a:r>
            <a:endParaRPr lang="es-CO" sz="2800" dirty="0">
              <a:solidFill>
                <a:prstClr val="black"/>
              </a:solidFill>
              <a:latin typeface="Antoni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9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881894" y="2760542"/>
            <a:ext cx="78121" cy="538168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490983" y="112648"/>
            <a:ext cx="5191360" cy="133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000" dirty="0" smtClean="0">
                <a:solidFill>
                  <a:srgbClr val="2D438E"/>
                </a:solidFill>
                <a:latin typeface="Anton" pitchFamily="2" charset="0"/>
              </a:rPr>
              <a:t>Justificación </a:t>
            </a:r>
            <a:endParaRPr lang="es-CO" sz="4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12947" y="2760542"/>
            <a:ext cx="78121" cy="5381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466" y="1272673"/>
            <a:ext cx="4749196" cy="54685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417416-F783-138B-1D8F-5CA808236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105" y="1724952"/>
            <a:ext cx="2551024" cy="17668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09A808B-AA0D-BBA4-940F-D13C83E296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81" b="6607"/>
          <a:stretch/>
        </p:blipFill>
        <p:spPr>
          <a:xfrm>
            <a:off x="7905374" y="2961372"/>
            <a:ext cx="2289131" cy="16172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A239A9-867F-90A7-AA51-C3DB4CA36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636" y="4651797"/>
            <a:ext cx="2059659" cy="20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986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220</Words>
  <Application>Microsoft Office PowerPoint</Application>
  <PresentationFormat>Panorámica</PresentationFormat>
  <Paragraphs>26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Anton</vt:lpstr>
      <vt:lpstr>Antonio</vt:lpstr>
      <vt:lpstr>Arial</vt:lpstr>
      <vt:lpstr>Calibri</vt:lpstr>
      <vt:lpstr>Calibri Light</vt:lpstr>
      <vt:lpstr>Helvetica</vt:lpstr>
      <vt:lpstr>Times New Roman</vt:lpstr>
      <vt:lpstr>Trebuchet MS</vt:lpstr>
      <vt:lpstr>Tema de Office</vt:lpstr>
      <vt:lpstr>DESARROLLO DE UN SISTEMA DE GESTIÓN  DE MANTENIMIENTO  PARA MÁQUINAS Y MONTAJES S.A.S. </vt:lpstr>
      <vt:lpstr>Introducción</vt:lpstr>
      <vt:lpstr>Objetivo General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</dc:title>
  <dc:creator>Duvan Peña Iriarte</dc:creator>
  <cp:lastModifiedBy>GEINDEL</cp:lastModifiedBy>
  <cp:revision>28</cp:revision>
  <dcterms:created xsi:type="dcterms:W3CDTF">2025-01-15T15:44:09Z</dcterms:created>
  <dcterms:modified xsi:type="dcterms:W3CDTF">2025-05-14T20:26:12Z</dcterms:modified>
</cp:coreProperties>
</file>